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463" r:id="rId2"/>
    <p:sldId id="620" r:id="rId3"/>
    <p:sldId id="468" r:id="rId4"/>
    <p:sldId id="693" r:id="rId5"/>
    <p:sldId id="701" r:id="rId6"/>
    <p:sldId id="722" r:id="rId7"/>
    <p:sldId id="612" r:id="rId8"/>
    <p:sldId id="618" r:id="rId9"/>
    <p:sldId id="704" r:id="rId10"/>
    <p:sldId id="619" r:id="rId11"/>
    <p:sldId id="608" r:id="rId12"/>
    <p:sldId id="524" r:id="rId13"/>
    <p:sldId id="628" r:id="rId14"/>
    <p:sldId id="525" r:id="rId15"/>
    <p:sldId id="629" r:id="rId16"/>
    <p:sldId id="532" r:id="rId17"/>
    <p:sldId id="535" r:id="rId18"/>
    <p:sldId id="609" r:id="rId19"/>
    <p:sldId id="533" r:id="rId20"/>
    <p:sldId id="661" r:id="rId21"/>
    <p:sldId id="662" r:id="rId22"/>
    <p:sldId id="663" r:id="rId23"/>
    <p:sldId id="665" r:id="rId24"/>
    <p:sldId id="539" r:id="rId25"/>
    <p:sldId id="659" r:id="rId26"/>
    <p:sldId id="637" r:id="rId27"/>
    <p:sldId id="705" r:id="rId28"/>
    <p:sldId id="706" r:id="rId29"/>
    <p:sldId id="668" r:id="rId30"/>
    <p:sldId id="641" r:id="rId31"/>
    <p:sldId id="610" r:id="rId32"/>
    <p:sldId id="642" r:id="rId33"/>
    <p:sldId id="646" r:id="rId34"/>
    <p:sldId id="708" r:id="rId35"/>
    <p:sldId id="647" r:id="rId36"/>
    <p:sldId id="671" r:id="rId37"/>
    <p:sldId id="670" r:id="rId38"/>
    <p:sldId id="650" r:id="rId39"/>
    <p:sldId id="651" r:id="rId40"/>
    <p:sldId id="652" r:id="rId41"/>
    <p:sldId id="653" r:id="rId42"/>
    <p:sldId id="673" r:id="rId43"/>
    <p:sldId id="672" r:id="rId44"/>
    <p:sldId id="674" r:id="rId45"/>
    <p:sldId id="469" r:id="rId46"/>
    <p:sldId id="470" r:id="rId47"/>
    <p:sldId id="472" r:id="rId48"/>
    <p:sldId id="474" r:id="rId49"/>
    <p:sldId id="683" r:id="rId50"/>
    <p:sldId id="475" r:id="rId51"/>
    <p:sldId id="715" r:id="rId52"/>
    <p:sldId id="471" r:id="rId53"/>
    <p:sldId id="676" r:id="rId54"/>
    <p:sldId id="716" r:id="rId55"/>
    <p:sldId id="724" r:id="rId56"/>
    <p:sldId id="723" r:id="rId57"/>
    <p:sldId id="498" r:id="rId58"/>
    <p:sldId id="502" r:id="rId59"/>
    <p:sldId id="726" r:id="rId60"/>
    <p:sldId id="509" r:id="rId61"/>
    <p:sldId id="511" r:id="rId62"/>
    <p:sldId id="689" r:id="rId63"/>
    <p:sldId id="690" r:id="rId64"/>
    <p:sldId id="691" r:id="rId65"/>
    <p:sldId id="518" r:id="rId66"/>
    <p:sldId id="677" r:id="rId67"/>
    <p:sldId id="679" r:id="rId68"/>
    <p:sldId id="591" r:id="rId69"/>
    <p:sldId id="592" r:id="rId70"/>
    <p:sldId id="718" r:id="rId71"/>
    <p:sldId id="596" r:id="rId72"/>
    <p:sldId id="597" r:id="rId73"/>
    <p:sldId id="598" r:id="rId74"/>
    <p:sldId id="600" r:id="rId75"/>
    <p:sldId id="684" r:id="rId76"/>
    <p:sldId id="603" r:id="rId77"/>
    <p:sldId id="605" r:id="rId78"/>
    <p:sldId id="606" r:id="rId79"/>
    <p:sldId id="685" r:id="rId80"/>
    <p:sldId id="602" r:id="rId81"/>
    <p:sldId id="694" r:id="rId82"/>
    <p:sldId id="709" r:id="rId83"/>
    <p:sldId id="710" r:id="rId84"/>
    <p:sldId id="711" r:id="rId85"/>
    <p:sldId id="712" r:id="rId86"/>
    <p:sldId id="713" r:id="rId87"/>
    <p:sldId id="717" r:id="rId88"/>
    <p:sldId id="719" r:id="rId89"/>
    <p:sldId id="720" r:id="rId90"/>
    <p:sldId id="721" r:id="rId91"/>
  </p:sldIdLst>
  <p:sldSz cx="9144000" cy="6858000" type="screen4x3"/>
  <p:notesSz cx="6858000" cy="9144000"/>
  <p:custDataLst>
    <p:tags r:id="rId9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orient="horz" pos="2069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orient="horz" pos="7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CDD1D0"/>
    <a:srgbClr val="9CA5A2"/>
    <a:srgbClr val="466F91"/>
    <a:srgbClr val="0059A9"/>
    <a:srgbClr val="D7554B"/>
    <a:srgbClr val="B9BFBD"/>
    <a:srgbClr val="FFFFFF"/>
    <a:srgbClr val="B1C7D9"/>
    <a:srgbClr val="A26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EE2B60-AFE2-49FE-B622-3E2EE854BFFE}" v="45" dt="2020-12-26T19:04:39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2" autoAdjust="0"/>
    <p:restoredTop sz="90472" autoAdjust="0"/>
  </p:normalViewPr>
  <p:slideViewPr>
    <p:cSldViewPr>
      <p:cViewPr varScale="1">
        <p:scale>
          <a:sx n="191" d="100"/>
          <a:sy n="191" d="100"/>
        </p:scale>
        <p:origin x="392" y="176"/>
      </p:cViewPr>
      <p:guideLst>
        <p:guide orient="horz" pos="1570"/>
        <p:guide pos="249"/>
        <p:guide orient="horz" pos="2069"/>
        <p:guide pos="2880"/>
        <p:guide orient="horz" pos="7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ags" Target="tags/tag1.xml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F41B-5C57-436C-90E6-D46C969112ED}" type="datetimeFigureOut">
              <a:rPr lang="ru-RU" smtClean="0"/>
              <a:t>19.09.2021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B4C3B-A507-4AC6-8C55-FDBC06173C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94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592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174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16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46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214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990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62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796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180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308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98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02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940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269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011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316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98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995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2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1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89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56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399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83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136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B4C3B-A507-4AC6-8C55-FDBC06173C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16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3CA53-AE35-48B9-8B85-77295771D8C3}" type="datetimeFigureOut">
              <a:rPr lang="ru-RU" smtClean="0"/>
              <a:pPr/>
              <a:t>19.09.2021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FF65C-B071-417A-8D04-EB137278020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3" name="applause.wav"/>
          </p:stSnd>
        </p:sndAc>
      </p:transition>
    </mc:Choice>
    <mc:Fallback xmlns="">
      <p:transition spd="slow">
        <p:sndAc>
          <p:stSnd>
            <p:snd r:embed="rId15" name="applause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4.emf"/><Relationship Id="rId4" Type="http://schemas.openxmlformats.org/officeDocument/2006/relationships/image" Target="../media/image2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35.png"/><Relationship Id="rId4" Type="http://schemas.openxmlformats.org/officeDocument/2006/relationships/image" Target="../media/image3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8.emf"/><Relationship Id="rId4" Type="http://schemas.openxmlformats.org/officeDocument/2006/relationships/image" Target="../media/image3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4.emf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0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2.emf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Gradient descent and linear regression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0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Critical Point Condition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281293" cy="367161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20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is a critical point and function is differentiable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then: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</a:p>
              <a:p>
                <a:pPr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20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For convex functions there is only one critical point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281293" cy="3671613"/>
              </a:xfrm>
              <a:prstGeom prst="rect">
                <a:avLst/>
              </a:prstGeom>
              <a:blipFill rotWithShape="1">
                <a:blip r:embed="rId3"/>
                <a:stretch>
                  <a:fillRect l="-2283" t="-249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9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Gradient and its properties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9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Gradient</a:t>
            </a:r>
            <a:r>
              <a:rPr lang="ru-RU" sz="2400" dirty="0">
                <a:solidFill>
                  <a:srgbClr val="4D4D4D"/>
                </a:solidFill>
              </a:rPr>
              <a:t> – </a:t>
            </a:r>
            <a:r>
              <a:rPr lang="en-US" sz="2400" dirty="0">
                <a:solidFill>
                  <a:srgbClr val="4D4D4D"/>
                </a:solidFill>
              </a:rPr>
              <a:t>vector of partial derivatives</a:t>
            </a: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FCC7F0-12EF-9E44-9EDA-695BFF774641}"/>
                  </a:ext>
                </a:extLst>
              </p:cNvPr>
              <p:cNvSpPr/>
              <p:nvPr/>
            </p:nvSpPr>
            <p:spPr>
              <a:xfrm>
                <a:off x="3164306" y="1916832"/>
                <a:ext cx="334046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FCC7F0-12EF-9E44-9EDA-695BFF7746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06" y="1916832"/>
                <a:ext cx="3340466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98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Gradient</a:t>
            </a:r>
            <a:r>
              <a:rPr lang="ru-RU" sz="2400" dirty="0">
                <a:solidFill>
                  <a:srgbClr val="4D4D4D"/>
                </a:solidFill>
              </a:rPr>
              <a:t> – </a:t>
            </a:r>
            <a:r>
              <a:rPr lang="en-US" sz="2400" dirty="0">
                <a:solidFill>
                  <a:srgbClr val="4D4D4D"/>
                </a:solidFill>
              </a:rPr>
              <a:t>vector of partial derivatives</a:t>
            </a: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There is an important quality!</a:t>
            </a: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FCC7F0-12EF-9E44-9EDA-695BFF774641}"/>
                  </a:ext>
                </a:extLst>
              </p:cNvPr>
              <p:cNvSpPr/>
              <p:nvPr/>
            </p:nvSpPr>
            <p:spPr>
              <a:xfrm>
                <a:off x="3164306" y="1916832"/>
                <a:ext cx="3340466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FCC7F0-12EF-9E44-9EDA-695BFF7746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06" y="1916832"/>
                <a:ext cx="3340466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7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Important quality of a gradient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Let’s fix a point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400" b="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In what direction the function will increase faster? 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5AE299-F027-A44C-AD89-477B8AF1C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r="-84"/>
          <a:stretch/>
        </p:blipFill>
        <p:spPr>
          <a:xfrm>
            <a:off x="2259690" y="2204864"/>
            <a:ext cx="4544558" cy="4040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9F140-124F-7E4C-A8EF-F6DBF9DA827A}"/>
              </a:ext>
            </a:extLst>
          </p:cNvPr>
          <p:cNvSpPr txBox="1"/>
          <p:nvPr/>
        </p:nvSpPr>
        <p:spPr>
          <a:xfrm>
            <a:off x="388516" y="6191726"/>
            <a:ext cx="119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B9BFBD"/>
                </a:solidFill>
              </a:rPr>
              <a:t>en.wikipedia.org </a:t>
            </a:r>
            <a:endParaRPr lang="ru-RU" sz="1100" dirty="0">
              <a:solidFill>
                <a:srgbClr val="B9BF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9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Important quality of a gradient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6913016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Let’s fix a point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400" b="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In what direction the function will increase faster?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In the direction of the gradient! 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The fastest decrease will be in the direction of the anti-gradient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6913016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557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344DA5B-A8A0-5246-AE27-6EA49FE43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" r="-84"/>
          <a:stretch/>
        </p:blipFill>
        <p:spPr>
          <a:xfrm>
            <a:off x="4788024" y="3364896"/>
            <a:ext cx="2978799" cy="2648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09F140-124F-7E4C-A8EF-F6DBF9DA827A}"/>
              </a:ext>
            </a:extLst>
          </p:cNvPr>
          <p:cNvSpPr txBox="1"/>
          <p:nvPr/>
        </p:nvSpPr>
        <p:spPr>
          <a:xfrm>
            <a:off x="388516" y="6191726"/>
            <a:ext cx="11929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solidFill>
                  <a:srgbClr val="B9BFBD"/>
                </a:solidFill>
              </a:defRPr>
            </a:lvl1pPr>
          </a:lstStyle>
          <a:p>
            <a:r>
              <a:rPr lang="en-GB" dirty="0"/>
              <a:t>en.wikipedia.org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053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How can we make use of that</a:t>
            </a:r>
            <a:r>
              <a:rPr lang="ru-RU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DA73B-0CF6-E641-ACC9-05F8BBE5E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1358900"/>
            <a:ext cx="3924300" cy="4140200"/>
          </a:xfrm>
          <a:prstGeom prst="rect">
            <a:avLst/>
          </a:prstGeom>
          <a:ln w="63500">
            <a:solidFill>
              <a:srgbClr val="CDD1D0"/>
            </a:solidFill>
            <a:miter lim="8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9F140-124F-7E4C-A8EF-F6DBF9DA827A}"/>
              </a:ext>
            </a:extLst>
          </p:cNvPr>
          <p:cNvSpPr txBox="1"/>
          <p:nvPr/>
        </p:nvSpPr>
        <p:spPr>
          <a:xfrm>
            <a:off x="388516" y="6191726"/>
            <a:ext cx="1170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solidFill>
                  <a:srgbClr val="B9BFBD"/>
                </a:solidFill>
              </a:defRPr>
            </a:lvl1pPr>
          </a:lstStyle>
          <a:p>
            <a:r>
              <a:rPr lang="en-US" dirty="0"/>
              <a:t>hackerearth.com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74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Conclusion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are dealing with optimization in machine learning a lot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Anti-gradient shows the direction of the fastest decrease of a function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can use it to find minimum of a function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0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Gradient Descent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4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Idea of the gradient descent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9AED6-118E-2646-AF7C-BDAF7DAEC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" b="1638"/>
          <a:stretch/>
        </p:blipFill>
        <p:spPr>
          <a:xfrm>
            <a:off x="1187624" y="1150450"/>
            <a:ext cx="6644600" cy="3790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9F140-124F-7E4C-A8EF-F6DBF9DA827A}"/>
              </a:ext>
            </a:extLst>
          </p:cNvPr>
          <p:cNvSpPr txBox="1"/>
          <p:nvPr/>
        </p:nvSpPr>
        <p:spPr>
          <a:xfrm>
            <a:off x="388516" y="6191726"/>
            <a:ext cx="1135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solidFill>
                  <a:srgbClr val="B9BFBD"/>
                </a:solidFill>
              </a:defRPr>
            </a:lvl1pPr>
          </a:lstStyle>
          <a:p>
            <a:r>
              <a:rPr lang="ru-RU" dirty="0"/>
              <a:t>codingame.com</a:t>
            </a:r>
          </a:p>
        </p:txBody>
      </p:sp>
    </p:spTree>
    <p:extLst>
      <p:ext uri="{BB962C8B-B14F-4D97-AF65-F5344CB8AC3E}">
        <p14:creationId xmlns:p14="http://schemas.microsoft.com/office/powerpoint/2010/main" val="36083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Optimization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 Descent: first steps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8B12E3-4069-1C46-8CFA-04C765805773}"/>
                  </a:ext>
                </a:extLst>
              </p:cNvPr>
              <p:cNvSpPr/>
              <p:nvPr/>
            </p:nvSpPr>
            <p:spPr>
              <a:xfrm>
                <a:off x="395288" y="1124298"/>
                <a:ext cx="8616008" cy="94218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8B12E3-4069-1C46-8CFA-04C765805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298"/>
                <a:ext cx="8616008" cy="942181"/>
              </a:xfrm>
              <a:prstGeom prst="rect">
                <a:avLst/>
              </a:prstGeom>
              <a:blipFill rotWithShape="1">
                <a:blip r:embed="rId4"/>
                <a:stretch>
                  <a:fillRect l="-2194" t="-903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id="{79DF4F21-D565-A646-B4B8-71D7C34E7413}"/>
                  </a:ext>
                </a:extLst>
              </p:cNvPr>
              <p:cNvSpPr/>
              <p:nvPr/>
            </p:nvSpPr>
            <p:spPr>
              <a:xfrm>
                <a:off x="395288" y="3644578"/>
                <a:ext cx="8616008" cy="302478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b="0" dirty="0">
                    <a:solidFill>
                      <a:srgbClr val="4D4D4D"/>
                    </a:solidFill>
                  </a:rPr>
                  <a:t>1.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choose initial point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r>
                  <a:rPr lang="en-US" sz="2400" dirty="0">
                    <a:solidFill>
                      <a:srgbClr val="4D4D4D"/>
                    </a:solidFill>
                  </a:rPr>
                  <a:t>E.g. sample from standard normal</a:t>
                </a: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9DF4F21-D565-A646-B4B8-71D7C34E7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644578"/>
                <a:ext cx="8616008" cy="3024782"/>
              </a:xfrm>
              <a:prstGeom prst="rect">
                <a:avLst/>
              </a:prstGeom>
              <a:blipFill rotWithShape="1">
                <a:blip r:embed="rId5"/>
                <a:stretch>
                  <a:fillRect l="-2194" t="-302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 Descent: first steps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8B12E3-4069-1C46-8CFA-04C765805773}"/>
                  </a:ext>
                </a:extLst>
              </p:cNvPr>
              <p:cNvSpPr/>
              <p:nvPr/>
            </p:nvSpPr>
            <p:spPr>
              <a:xfrm>
                <a:off x="395288" y="1124744"/>
                <a:ext cx="8616008" cy="168084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r>
                  <a:rPr lang="en-US" sz="2400" dirty="0">
                    <a:solidFill>
                      <a:srgbClr val="4D4D4D"/>
                    </a:solidFill>
                  </a:rPr>
                  <a:t>Anti-gradient shows us direction of the fastest decrease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8B12E3-4069-1C46-8CFA-04C765805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744"/>
                <a:ext cx="8616008" cy="1680845"/>
              </a:xfrm>
              <a:prstGeom prst="rect">
                <a:avLst/>
              </a:prstGeom>
              <a:blipFill rotWithShape="1">
                <a:blip r:embed="rId4"/>
                <a:stretch>
                  <a:fillRect l="-2194" t="-5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6ED4E395-299C-C141-A93D-A7D35D88706C}"/>
                  </a:ext>
                </a:extLst>
              </p:cNvPr>
              <p:cNvSpPr/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2. Make “steps”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ED4E395-299C-C141-A93D-A7D35D887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blipFill rotWithShape="1">
                <a:blip r:embed="rId5"/>
                <a:stretch>
                  <a:fillRect l="-2214" t="-295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45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6ED4E395-299C-C141-A93D-A7D35D88706C}"/>
                  </a:ext>
                </a:extLst>
              </p:cNvPr>
              <p:cNvSpPr/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2. Make “steps”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ED4E395-299C-C141-A93D-A7D35D887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blipFill rotWithShape="1">
                <a:blip r:embed="rId4"/>
                <a:stretch>
                  <a:fillRect l="-2214" t="-295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245F32-B71C-2A4B-8EB7-AA229A6F386F}"/>
              </a:ext>
            </a:extLst>
          </p:cNvPr>
          <p:cNvCxnSpPr>
            <a:cxnSpLocks/>
          </p:cNvCxnSpPr>
          <p:nvPr/>
        </p:nvCxnSpPr>
        <p:spPr>
          <a:xfrm flipV="1">
            <a:off x="4860032" y="4365104"/>
            <a:ext cx="0" cy="592832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3003F2-9585-A940-A78E-4B8523EE672B}"/>
              </a:ext>
            </a:extLst>
          </p:cNvPr>
          <p:cNvCxnSpPr>
            <a:cxnSpLocks/>
          </p:cNvCxnSpPr>
          <p:nvPr/>
        </p:nvCxnSpPr>
        <p:spPr>
          <a:xfrm flipV="1">
            <a:off x="5868144" y="4365105"/>
            <a:ext cx="0" cy="1368151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B6B52F-A368-2942-938A-EB0E65F207BA}"/>
              </a:ext>
            </a:extLst>
          </p:cNvPr>
          <p:cNvCxnSpPr>
            <a:cxnSpLocks/>
          </p:cNvCxnSpPr>
          <p:nvPr/>
        </p:nvCxnSpPr>
        <p:spPr>
          <a:xfrm flipV="1">
            <a:off x="3131840" y="4365104"/>
            <a:ext cx="0" cy="1181429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 Descent: first steps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8B12E3-4069-1C46-8CFA-04C765805773}"/>
                  </a:ext>
                </a:extLst>
              </p:cNvPr>
              <p:cNvSpPr/>
              <p:nvPr/>
            </p:nvSpPr>
            <p:spPr>
              <a:xfrm>
                <a:off x="395288" y="1124744"/>
                <a:ext cx="8616008" cy="168084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r>
                  <a:rPr lang="en-US" sz="2400" dirty="0">
                    <a:solidFill>
                      <a:srgbClr val="4D4D4D"/>
                    </a:solidFill>
                  </a:rPr>
                  <a:t>Anti-gradient shows us direction of the fastest decrease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8B12E3-4069-1C46-8CFA-04C765805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744"/>
                <a:ext cx="8616008" cy="1680845"/>
              </a:xfrm>
              <a:prstGeom prst="rect">
                <a:avLst/>
              </a:prstGeom>
              <a:blipFill rotWithShape="1">
                <a:blip r:embed="rId5"/>
                <a:stretch>
                  <a:fillRect l="-2194" t="-5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81CC7F3-06A4-9B41-9BFE-1318D3223AD9}"/>
              </a:ext>
            </a:extLst>
          </p:cNvPr>
          <p:cNvSpPr txBox="1"/>
          <p:nvPr/>
        </p:nvSpPr>
        <p:spPr>
          <a:xfrm>
            <a:off x="2267744" y="5517232"/>
            <a:ext cx="1728192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>
                <a:latin typeface="+mj-lt"/>
              </a:defRPr>
            </a:lvl1pPr>
          </a:lstStyle>
          <a:p>
            <a:pPr algn="ctr"/>
            <a:r>
              <a:rPr lang="en-US" dirty="0"/>
              <a:t>New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9C533-E209-F74D-805D-7B1F83023AEE}"/>
              </a:ext>
            </a:extLst>
          </p:cNvPr>
          <p:cNvSpPr txBox="1"/>
          <p:nvPr/>
        </p:nvSpPr>
        <p:spPr>
          <a:xfrm>
            <a:off x="3861766" y="4653136"/>
            <a:ext cx="1934370" cy="830997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Step size or Learning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CD44D-6F8B-A345-8C60-694B640509C9}"/>
              </a:ext>
            </a:extLst>
          </p:cNvPr>
          <p:cNvSpPr txBox="1"/>
          <p:nvPr/>
        </p:nvSpPr>
        <p:spPr>
          <a:xfrm>
            <a:off x="4933653" y="5640595"/>
            <a:ext cx="2206822" cy="830997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Gradient in the previous point</a:t>
            </a:r>
          </a:p>
        </p:txBody>
      </p:sp>
    </p:spTree>
    <p:extLst>
      <p:ext uri="{BB962C8B-B14F-4D97-AF65-F5344CB8AC3E}">
        <p14:creationId xmlns:p14="http://schemas.microsoft.com/office/powerpoint/2010/main" val="341537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 Descent: convergence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8B12E3-4069-1C46-8CFA-04C765805773}"/>
                  </a:ext>
                </a:extLst>
              </p:cNvPr>
              <p:cNvSpPr/>
              <p:nvPr/>
            </p:nvSpPr>
            <p:spPr>
              <a:xfrm>
                <a:off x="395288" y="1124744"/>
                <a:ext cx="8616008" cy="94218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78B12E3-4069-1C46-8CFA-04C765805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4744"/>
                <a:ext cx="8616008" cy="942181"/>
              </a:xfrm>
              <a:prstGeom prst="rect">
                <a:avLst/>
              </a:prstGeom>
              <a:blipFill rotWithShape="1">
                <a:blip r:embed="rId4"/>
                <a:stretch>
                  <a:fillRect l="-2194" t="-9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6ED4E395-299C-C141-A93D-A7D35D88706C}"/>
                  </a:ext>
                </a:extLst>
              </p:cNvPr>
              <p:cNvSpPr/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3. Stop at step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if: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&lt;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				     or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&lt;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ED4E395-299C-C141-A93D-A7D35D887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644578"/>
                <a:ext cx="8533906" cy="3096790"/>
              </a:xfrm>
              <a:prstGeom prst="rect">
                <a:avLst/>
              </a:prstGeom>
              <a:blipFill rotWithShape="1">
                <a:blip r:embed="rId5"/>
                <a:stretch>
                  <a:fillRect l="-2214" t="-295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4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Gradient Descent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Start from a random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br>
                  <a:rPr lang="en-US" sz="2400" dirty="0">
                    <a:solidFill>
                      <a:srgbClr val="4D4D4D"/>
                    </a:solidFill>
                  </a:rPr>
                </a:b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Make a step in the anti-gradient direction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ru-RU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Repeat until the stopping criterion is satisfied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&lt;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94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Gradient Descent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endParaRPr lang="en-US" sz="2400" dirty="0">
              <a:ea typeface="Cambria Math" charset="0"/>
              <a:cs typeface="Cambria Math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2B7AB-DEC8-4D47-8760-C4C4DA2B9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9144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3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:\МАКЕТЫ\HSE\Презентации\Кузина Анна (дегри)\DAY 01 (Week02-gd_linreg)--S-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9F2788-8CF5-724B-9313-382684FA3FCF}"/>
                  </a:ext>
                </a:extLst>
              </p:cNvPr>
              <p:cNvSpPr txBox="1"/>
              <p:nvPr/>
            </p:nvSpPr>
            <p:spPr>
              <a:xfrm>
                <a:off x="1122768" y="1104189"/>
                <a:ext cx="2225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 initial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69F2788-8CF5-724B-9313-382684FA3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68" y="1104189"/>
                <a:ext cx="222509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110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755609" y="1227009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2063610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Maximum</a:t>
            </a:r>
            <a:endParaRPr lang="ru-RU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2060848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Maximum</a:t>
            </a:r>
            <a:endParaRPr lang="ru-R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5127575"/>
            <a:ext cx="233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Minimum</a:t>
            </a:r>
            <a:endParaRPr lang="ru-RU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5116813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Minimum</a:t>
            </a:r>
            <a:endParaRPr lang="ru-RU" sz="2400" dirty="0"/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3131840" y="3318520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2915816" y="2474224"/>
            <a:ext cx="0" cy="522728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H="1">
            <a:off x="5022977" y="2268807"/>
            <a:ext cx="282860" cy="215091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flipH="1">
            <a:off x="3676204" y="5028944"/>
            <a:ext cx="131812" cy="194405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6012160" y="4581128"/>
            <a:ext cx="227881" cy="545019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324615-2580-E542-82AC-5F712B4318B7}"/>
              </a:ext>
            </a:extLst>
          </p:cNvPr>
          <p:cNvCxnSpPr>
            <a:cxnSpLocks/>
          </p:cNvCxnSpPr>
          <p:nvPr/>
        </p:nvCxnSpPr>
        <p:spPr>
          <a:xfrm>
            <a:off x="3275856" y="3505376"/>
            <a:ext cx="535692" cy="1112500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1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D:\МАКЕТЫ\HSE\Презентации\Кузина Анна (дегри)\DAY 01 (Week02-gd_linreg)--S-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9F2788-8CF5-724B-9313-382684FA3FCF}"/>
                  </a:ext>
                </a:extLst>
              </p:cNvPr>
              <p:cNvSpPr txBox="1"/>
              <p:nvPr/>
            </p:nvSpPr>
            <p:spPr>
              <a:xfrm>
                <a:off x="1122768" y="1104189"/>
                <a:ext cx="2225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- initial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9F2788-8CF5-724B-9313-382684FA3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68" y="1104189"/>
                <a:ext cx="2225096" cy="461665"/>
              </a:xfrm>
              <a:prstGeom prst="rect">
                <a:avLst/>
              </a:prstGeom>
              <a:blipFill>
                <a:blip r:embed="rId5"/>
                <a:stretch>
                  <a:fillRect l="-3955" t="-5405" b="-297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755609" y="1227009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2063610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Maximum</a:t>
            </a:r>
            <a:endParaRPr lang="ru-RU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2060848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Maximum</a:t>
            </a:r>
            <a:endParaRPr lang="ru-RU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5127575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Minimum</a:t>
            </a:r>
            <a:endParaRPr lang="ru-RU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5116813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Minimum</a:t>
            </a:r>
            <a:endParaRPr lang="ru-RU" sz="2400" dirty="0"/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4644008" y="2708920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/>
          <p:cNvCxnSpPr/>
          <p:nvPr/>
        </p:nvCxnSpPr>
        <p:spPr>
          <a:xfrm flipH="1">
            <a:off x="4346028" y="2856423"/>
            <a:ext cx="369988" cy="806048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2915816" y="2474224"/>
            <a:ext cx="0" cy="522728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5022977" y="2268807"/>
            <a:ext cx="282860" cy="215091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>
            <a:off x="3676204" y="5028944"/>
            <a:ext cx="131812" cy="194405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6012160" y="4581128"/>
            <a:ext cx="227881" cy="545019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66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МАКЕТЫ\HSE\Презентации\Кузина Анна (дегри)\DAY 01 (Week02-gd_linreg)--S-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755609" y="1227009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9F2788-8CF5-724B-9313-382684FA3FCF}"/>
                  </a:ext>
                </a:extLst>
              </p:cNvPr>
              <p:cNvSpPr txBox="1"/>
              <p:nvPr/>
            </p:nvSpPr>
            <p:spPr>
              <a:xfrm>
                <a:off x="1122768" y="1104189"/>
                <a:ext cx="22652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- initial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69F2788-8CF5-724B-9313-382684FA3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768" y="1104189"/>
                <a:ext cx="226523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032" t="-9211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2063610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Maximum</a:t>
            </a:r>
            <a:endParaRPr lang="ru-R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2060848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Maximum</a:t>
            </a:r>
            <a:endParaRPr lang="ru-RU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403648" y="5127575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Minimum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247503" y="5116813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Minimum</a:t>
            </a:r>
            <a:endParaRPr lang="ru-RU" sz="2400" dirty="0"/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6443AA75-4AD5-364F-ABA8-7464B7485913}"/>
              </a:ext>
            </a:extLst>
          </p:cNvPr>
          <p:cNvSpPr/>
          <p:nvPr/>
        </p:nvSpPr>
        <p:spPr>
          <a:xfrm>
            <a:off x="5148064" y="2855784"/>
            <a:ext cx="216024" cy="216024"/>
          </a:xfrm>
          <a:prstGeom prst="ellipse">
            <a:avLst/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5292080" y="3040172"/>
            <a:ext cx="432130" cy="922947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2915816" y="2474224"/>
            <a:ext cx="0" cy="522728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H="1">
            <a:off x="5022977" y="2268807"/>
            <a:ext cx="282860" cy="215091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H="1">
            <a:off x="3676204" y="5028944"/>
            <a:ext cx="131812" cy="194405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6012160" y="4581128"/>
            <a:ext cx="227881" cy="545019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7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10" name="Прямоугольник 5">
            <a:extLst>
              <a:ext uri="{FF2B5EF4-FFF2-40B4-BE49-F238E27FC236}">
                <a16:creationId xmlns:a16="http://schemas.microsoft.com/office/drawing/2014/main" id="{1BCC8620-D73A-F64B-81E8-638329FEFD65}"/>
              </a:ext>
            </a:extLst>
          </p:cNvPr>
          <p:cNvSpPr/>
          <p:nvPr/>
        </p:nvSpPr>
        <p:spPr>
          <a:xfrm>
            <a:off x="395288" y="1125538"/>
            <a:ext cx="8768408" cy="54081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Gradient descend finds a</a:t>
            </a:r>
            <a:r>
              <a:rPr lang="en-US" sz="2400" b="1" dirty="0">
                <a:solidFill>
                  <a:srgbClr val="4D4D4D"/>
                </a:solidFill>
              </a:rPr>
              <a:t> local minima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Possible solutions: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Multi-start – try different initial points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Learning rate annealing</a:t>
            </a: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This week’s goals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How to use gradient descent algorithm?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What is linear regression and how to train it?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Which conclusions we may draw using the regression?</a:t>
            </a:r>
            <a:endParaRPr lang="ru-RU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04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19672" y="1052736"/>
            <a:ext cx="5400600" cy="4320480"/>
          </a:xfrm>
          <a:prstGeom prst="rect">
            <a:avLst/>
          </a:prstGeom>
          <a:solidFill>
            <a:srgbClr val="B9BFB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9F140-124F-7E4C-A8EF-F6DBF9DA827A}"/>
              </a:ext>
            </a:extLst>
          </p:cNvPr>
          <p:cNvSpPr txBox="1"/>
          <p:nvPr/>
        </p:nvSpPr>
        <p:spPr>
          <a:xfrm>
            <a:off x="388516" y="6191726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1100">
                <a:solidFill>
                  <a:srgbClr val="B9BFBD"/>
                </a:solidFill>
              </a:defRPr>
            </a:lvl1pPr>
          </a:lstStyle>
          <a:p>
            <a:r>
              <a:rPr lang="en-US" dirty="0"/>
              <a:t>cs.umd.edu</a:t>
            </a:r>
            <a:r>
              <a:rPr lang="ru-RU" dirty="0"/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DBB9367-B3BD-CD45-8E80-62A98C12C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1248" y="1282576"/>
            <a:ext cx="4953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7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Modifications of Gradient Descent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D7554B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ru-RU" sz="2400" i="1">
                          <a:solidFill>
                            <a:srgbClr val="D7554B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Helps to control the speed of the algorithm</a:t>
                </a: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7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endParaRPr lang="en-US" sz="2400" dirty="0">
              <a:ea typeface="Cambria Math" charset="0"/>
              <a:cs typeface="Cambria Math" charset="0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FCEA850-A6D2-42A0-90AC-9A980D6ECE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5306"/>
            <a:ext cx="7595904" cy="49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endParaRPr lang="en-US" sz="2400" dirty="0">
              <a:ea typeface="Cambria Math" charset="0"/>
              <a:cs typeface="Cambria Math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D285B16-7ACB-4BD8-BF7B-FECD28E9F2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6" y="1073749"/>
            <a:ext cx="7684274" cy="49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endParaRPr lang="en-US" sz="2400" dirty="0">
              <a:ea typeface="Cambria Math" charset="0"/>
              <a:cs typeface="Cambria Math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78DD00-F70F-4F5C-B004-CF6B50A9A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5" y="980728"/>
            <a:ext cx="7698829" cy="498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r>
                        <a:rPr lang="en-US" sz="2400" i="1" smtClean="0">
                          <a:solidFill>
                            <a:srgbClr val="D7554B"/>
                          </a:solidFill>
                          <a:latin typeface="Cambria Math" charset="0"/>
                        </a:rPr>
                        <m:t>𝜂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Helps to control the speed of the algorithm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It is important to select it properly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6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Learning rate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D755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D7554B"/>
                              </a:solidFill>
                              <a:latin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7554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endParaRPr lang="ru-RU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Helps to control the speed of the algorithm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It is important to select it properly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  <a:ea typeface="Cambria Math" charset="0"/>
                    <a:cs typeface="Cambria Math" charset="0"/>
                  </a:rPr>
                  <a:t>We can make step size dependent on the step number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1257300" lvl="2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1257300" lvl="2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𝜆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bg-BG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9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Features scaling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98C55-1CF6-5E40-B957-6B977A49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8" y="1844824"/>
            <a:ext cx="8172745" cy="1723504"/>
          </a:xfrm>
          <a:prstGeom prst="rect">
            <a:avLst/>
          </a:prstGeom>
          <a:solidFill>
            <a:schemeClr val="accent1"/>
          </a:solidFill>
          <a:ln w="63500">
            <a:solidFill>
              <a:srgbClr val="B9BFBD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3091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Features scaling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AA34EA4-2DD4-4948-B4D0-F4D0BFD6F1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5306"/>
            <a:ext cx="7595904" cy="49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4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Loss minimization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29ECBB79-AF6C-AC48-BFB0-4EE5AA3CF36E}"/>
                  </a:ext>
                </a:extLst>
              </p:cNvPr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9ECBB79-AF6C-AC48-BFB0-4EE5AA3CF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75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Features scaling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endParaRPr lang="en-US" sz="2400" dirty="0">
              <a:ea typeface="Cambria Math" charset="0"/>
              <a:cs typeface="Cambria Math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B20963D-4AB1-47E5-942F-1BA255214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7632848" cy="494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9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vert="horz" lIns="91440" tIns="45720" rIns="0" bIns="0" rtlCol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Features scaling</a:t>
            </a:r>
            <a:endParaRPr lang="ru-RU" sz="3200" b="1" dirty="0">
              <a:solidFill>
                <a:srgbClr val="A26D6A"/>
              </a:solidFill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6985024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Subtract mean and divide by the standard deviation of the given feature: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≔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6985024" cy="5255790"/>
              </a:xfrm>
              <a:prstGeom prst="rect">
                <a:avLst/>
              </a:prstGeom>
              <a:blipFill rotWithShape="1">
                <a:blip r:embed="rId4"/>
                <a:stretch>
                  <a:fillRect l="-2705" t="-1740" r="-253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13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Other modifications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065144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Stochastic gradient descend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Momentum: new direction is only partly determined by the gradient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4D4D4D"/>
                </a:solidFill>
              </a:rPr>
              <a:t>AdaGrad</a:t>
            </a:r>
            <a:r>
              <a:rPr lang="en-US" sz="2400" dirty="0">
                <a:solidFill>
                  <a:srgbClr val="4D4D4D"/>
                </a:solidFill>
              </a:rPr>
              <a:t> and </a:t>
            </a:r>
            <a:r>
              <a:rPr lang="en-US" sz="2400" dirty="0" err="1">
                <a:solidFill>
                  <a:srgbClr val="4D4D4D"/>
                </a:solidFill>
              </a:rPr>
              <a:t>RMSprop</a:t>
            </a:r>
            <a:r>
              <a:rPr lang="en-US" sz="2400" dirty="0">
                <a:solidFill>
                  <a:srgbClr val="4D4D4D"/>
                </a:solidFill>
              </a:rPr>
              <a:t>: even smarter way to choose learning rate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3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065144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Gradient descend is an optimization algorithm, which finds local minima of a function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It is important to select learning rate (step size) properly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Feature scaling leads to better convergence</a:t>
            </a:r>
          </a:p>
          <a:p>
            <a:pPr>
              <a:spcAft>
                <a:spcPts val="1800"/>
              </a:spcAft>
              <a:buClr>
                <a:srgbClr val="9CA5A2"/>
              </a:buClr>
            </a:pPr>
            <a:endParaRPr lang="en-US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Linear regression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9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</a:rPr>
              <a:t>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4C21536-022D-F646-AD43-99A2CCAEC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84784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38282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</a:rPr>
              <a:t>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7A08FB9-1B8F-5348-A102-0561BD39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84784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101466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Simple 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Data: Target and one feature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Model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– slope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</a:p>
              <a:p>
                <a:pPr marL="800100" lvl="1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 dirty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sz="24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–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r>
                  <a:rPr lang="en-US" sz="2400" dirty="0">
                    <a:solidFill>
                      <a:srgbClr val="4D4D4D"/>
                    </a:solidFill>
                  </a:rPr>
                  <a:t>intercept</a:t>
                </a: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Loss: MSE, MAE, Huber Loss, MAPE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7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Linear regression with multiple variables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Data: target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features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Model: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parameter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79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Data: target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features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Model: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parameter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Linear regression with multiple variables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4DD0B2-4B31-2847-B1F4-20C34620049E}"/>
              </a:ext>
            </a:extLst>
          </p:cNvPr>
          <p:cNvCxnSpPr>
            <a:cxnSpLocks/>
          </p:cNvCxnSpPr>
          <p:nvPr/>
        </p:nvCxnSpPr>
        <p:spPr>
          <a:xfrm flipV="1">
            <a:off x="3851920" y="2745040"/>
            <a:ext cx="0" cy="1044000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63AA51-C4DD-B84D-9FFD-28E34952348E}"/>
              </a:ext>
            </a:extLst>
          </p:cNvPr>
          <p:cNvSpPr txBox="1"/>
          <p:nvPr/>
        </p:nvSpPr>
        <p:spPr>
          <a:xfrm>
            <a:off x="2697186" y="3356991"/>
            <a:ext cx="2089844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>
                <a:latin typeface="Cambria Math"/>
              </a:defRPr>
            </a:lvl1pPr>
          </a:lstStyle>
          <a:p>
            <a:r>
              <a:rPr lang="en-US" dirty="0">
                <a:latin typeface="+mj-lt"/>
              </a:rPr>
              <a:t>Bias/ intercept</a:t>
            </a:r>
            <a:endParaRPr lang="ru-RU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DAFA3-7899-A14E-A37C-0726A402ABAF}"/>
              </a:ext>
            </a:extLst>
          </p:cNvPr>
          <p:cNvCxnSpPr>
            <a:cxnSpLocks/>
          </p:cNvCxnSpPr>
          <p:nvPr/>
        </p:nvCxnSpPr>
        <p:spPr>
          <a:xfrm flipV="1">
            <a:off x="6300192" y="2745040"/>
            <a:ext cx="0" cy="993023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DCFD44-45D9-6D4A-AE8D-AE3603603C86}"/>
              </a:ext>
            </a:extLst>
          </p:cNvPr>
          <p:cNvCxnSpPr>
            <a:cxnSpLocks/>
          </p:cNvCxnSpPr>
          <p:nvPr/>
        </p:nvCxnSpPr>
        <p:spPr>
          <a:xfrm flipH="1" flipV="1">
            <a:off x="4644008" y="2780928"/>
            <a:ext cx="2097048" cy="864096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9E911F-F86A-D141-8ECA-BBD5D8AEC58E}"/>
              </a:ext>
            </a:extLst>
          </p:cNvPr>
          <p:cNvSpPr txBox="1"/>
          <p:nvPr/>
        </p:nvSpPr>
        <p:spPr>
          <a:xfrm>
            <a:off x="5150671" y="3356991"/>
            <a:ext cx="2868691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>
              <a:defRPr sz="2400">
                <a:latin typeface="Cambria Math"/>
              </a:defRPr>
            </a:lvl1pPr>
          </a:lstStyle>
          <a:p>
            <a:r>
              <a:rPr lang="en-US" dirty="0">
                <a:latin typeface="+mj-lt"/>
              </a:rPr>
              <a:t>Weights/ coefficients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251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Loss minimization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29ECBB79-AF6C-AC48-BFB0-4EE5AA3CF36E}"/>
                  </a:ext>
                </a:extLst>
              </p:cNvPr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Linear regression example:</a:t>
                </a:r>
                <a:endParaRPr lang="ru-RU" sz="2400" i="1" dirty="0">
                  <a:solidFill>
                    <a:srgbClr val="4D4D4D"/>
                  </a:solidFill>
                  <a:latin typeface="Cambria Math" charset="0"/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ECBB79-AF6C-AC48-BFB0-4EE5AA3CF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85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b="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7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endParaRPr lang="ru-RU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240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ru-RU" sz="2400" b="0" i="1" dirty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400" b="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br>
                  <a:rPr lang="en-US" sz="2400" dirty="0">
                    <a:solidFill>
                      <a:srgbClr val="4D4D4D"/>
                    </a:solidFill>
                  </a:rPr>
                </a:br>
                <a:r>
                  <a:rPr lang="en-US" sz="2400" dirty="0">
                    <a:solidFill>
                      <a:srgbClr val="4D4D4D"/>
                    </a:solidFill>
                  </a:rPr>
                  <a:t>We can rewrite it as if there is always one feature equal to 1: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dirty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sz="240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 dirty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rgbClr val="D7554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>
                <a:blip r:embed="rId3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8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regression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5886316-EBB4-4F9F-AE3C-61E106608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340768"/>
            <a:ext cx="4608512" cy="40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Linear algebra recap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9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Matrices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Matrix with objects and features</a:t>
            </a: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4C8EB-CCEE-0442-8301-3E88A7FED4B2}"/>
                  </a:ext>
                </a:extLst>
              </p:cNvPr>
              <p:cNvSpPr txBox="1"/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4C8EB-CCEE-0442-8301-3E88A7FE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blipFill>
                <a:blip r:embed="rId4"/>
                <a:stretch>
                  <a:fillRect l="-10909" r="-3636"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53630A2-0CE2-E441-A944-38675DB87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57" y="2985867"/>
            <a:ext cx="3200647" cy="16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3630A2-0CE2-E441-A944-38675DB8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57" y="2985867"/>
            <a:ext cx="3200647" cy="16253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Matrices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Matrix with objects and features</a:t>
            </a: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4C8EB-CCEE-0442-8301-3E88A7FED4B2}"/>
                  </a:ext>
                </a:extLst>
              </p:cNvPr>
              <p:cNvSpPr txBox="1"/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8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C74C8EB-CCEE-0442-8301-3E88A7FE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DC1C9D-5FCD-6E49-864B-2B253CDD1C4C}"/>
              </a:ext>
            </a:extLst>
          </p:cNvPr>
          <p:cNvSpPr/>
          <p:nvPr/>
        </p:nvSpPr>
        <p:spPr>
          <a:xfrm>
            <a:off x="3347864" y="3350458"/>
            <a:ext cx="2952328" cy="438582"/>
          </a:xfrm>
          <a:prstGeom prst="round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3D99F3-6D8B-6C48-818B-BAAE63258A5F}"/>
              </a:ext>
            </a:extLst>
          </p:cNvPr>
          <p:cNvCxnSpPr>
            <a:cxnSpLocks/>
          </p:cNvCxnSpPr>
          <p:nvPr/>
        </p:nvCxnSpPr>
        <p:spPr>
          <a:xfrm>
            <a:off x="1763688" y="2708920"/>
            <a:ext cx="1584176" cy="864096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C305-2DBE-5D46-8F0B-4703FC6F8B3E}"/>
                  </a:ext>
                </a:extLst>
              </p:cNvPr>
              <p:cNvSpPr txBox="1"/>
              <p:nvPr/>
            </p:nvSpPr>
            <p:spPr>
              <a:xfrm>
                <a:off x="623654" y="2528952"/>
                <a:ext cx="2089844" cy="830997"/>
              </a:xfrm>
              <a:prstGeom prst="rect">
                <a:avLst/>
              </a:prstGeom>
              <a:solidFill>
                <a:srgbClr val="B1C7D9"/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400"/>
                </a:lvl1pPr>
              </a:lstStyle>
              <a:p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>
                    <a:latin typeface="+mj-lt"/>
                  </a:rPr>
                  <a:t> features of object </a:t>
                </a:r>
                <a:r>
                  <a:rPr lang="ru-RU" dirty="0">
                    <a:latin typeface="+mj-lt"/>
                  </a:rPr>
                  <a:t>№2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C29C305-2DBE-5D46-8F0B-4703FC6F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4" y="2528952"/>
                <a:ext cx="2089844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4373" t="-5147" b="-1691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06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3630A2-0CE2-E441-A944-38675DB8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57" y="2985867"/>
            <a:ext cx="3200647" cy="16253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Matrices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Matrix with objects and features</a:t>
            </a:r>
            <a:endParaRPr lang="ru-RU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4C8EB-CCEE-0442-8301-3E88A7FED4B2}"/>
                  </a:ext>
                </a:extLst>
              </p:cNvPr>
              <p:cNvSpPr txBox="1"/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sz="28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C74C8EB-CCEE-0442-8301-3E88A7FED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229" y="3658075"/>
                <a:ext cx="688843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DC1C9D-5FCD-6E49-864B-2B253CDD1C4C}"/>
              </a:ext>
            </a:extLst>
          </p:cNvPr>
          <p:cNvSpPr/>
          <p:nvPr/>
        </p:nvSpPr>
        <p:spPr>
          <a:xfrm>
            <a:off x="4139952" y="2967534"/>
            <a:ext cx="671696" cy="1685602"/>
          </a:xfrm>
          <a:prstGeom prst="roundRect">
            <a:avLst/>
          </a:prstGeom>
          <a:noFill/>
          <a:ln w="38100">
            <a:solidFill>
              <a:srgbClr val="466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3D99F3-6D8B-6C48-818B-BAAE63258A5F}"/>
              </a:ext>
            </a:extLst>
          </p:cNvPr>
          <p:cNvCxnSpPr>
            <a:cxnSpLocks/>
          </p:cNvCxnSpPr>
          <p:nvPr/>
        </p:nvCxnSpPr>
        <p:spPr>
          <a:xfrm flipH="1">
            <a:off x="4512360" y="2492896"/>
            <a:ext cx="425864" cy="465472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85017E-FD35-7E45-9116-2F4AEF777C3F}"/>
              </a:ext>
            </a:extLst>
          </p:cNvPr>
          <p:cNvSpPr txBox="1"/>
          <p:nvPr/>
        </p:nvSpPr>
        <p:spPr>
          <a:xfrm>
            <a:off x="4938224" y="1556792"/>
            <a:ext cx="2064608" cy="1237283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Second feature for all objects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0265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Vectors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Think of it as a matrix with one row/column</a:t>
                </a: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dimensional row-vector</a:t>
                </a:r>
                <a:r>
                  <a:rPr lang="ru-RU" sz="2400" dirty="0">
                    <a:solidFill>
                      <a:srgbClr val="4D4D4D"/>
                    </a:solidFill>
                  </a:rPr>
                  <a:t>:</a:t>
                </a:r>
                <a:r>
                  <a:rPr lang="en-US" sz="2400" dirty="0">
                    <a:solidFill>
                      <a:srgbClr val="4D4D4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4D4D4D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1×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 – dimensional column-vector </a:t>
                </a:r>
                <a:r>
                  <a:rPr lang="ru-RU" sz="2400" dirty="0">
                    <a:solidFill>
                      <a:srgbClr val="4D4D4D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is-I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cs-CZ" sz="2400" i="1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×1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43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Linear model: matrix multiplication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A321B-89A5-4A47-B0FE-BCB51301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824" y="4845724"/>
            <a:ext cx="550570" cy="12630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AB408A-CFA3-484B-9A45-CB844EBD9260}"/>
              </a:ext>
            </a:extLst>
          </p:cNvPr>
          <p:cNvCxnSpPr>
            <a:cxnSpLocks/>
          </p:cNvCxnSpPr>
          <p:nvPr/>
        </p:nvCxnSpPr>
        <p:spPr>
          <a:xfrm>
            <a:off x="3711040" y="3414367"/>
            <a:ext cx="2805176" cy="518689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19D4D7-B3E1-2840-B9A8-C30E37872677}"/>
              </a:ext>
            </a:extLst>
          </p:cNvPr>
          <p:cNvCxnSpPr>
            <a:cxnSpLocks/>
          </p:cNvCxnSpPr>
          <p:nvPr/>
        </p:nvCxnSpPr>
        <p:spPr>
          <a:xfrm flipV="1">
            <a:off x="2627784" y="4077072"/>
            <a:ext cx="3888432" cy="1512168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468B51-BCBA-C94E-9AF9-3E69EEDA4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607634"/>
            <a:ext cx="3035464" cy="1541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E8785-2497-6047-AC59-CA4145DDC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2869164"/>
            <a:ext cx="2304256" cy="2121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955" y="3422610"/>
            <a:ext cx="6431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800" dirty="0">
                <a:solidFill>
                  <a:srgbClr val="466F9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395288" y="1125538"/>
                <a:ext cx="8616008" cy="148209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Let us apply it to the whole dataset: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1482096"/>
              </a:xfrm>
              <a:prstGeom prst="rect">
                <a:avLst/>
              </a:prstGeom>
              <a:blipFill rotWithShape="1">
                <a:blip r:embed="rId6"/>
                <a:stretch>
                  <a:fillRect l="-2052" t="-49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3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Linear model: matrix multiplication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148209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Let us apply it to the whole dataset: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1482096"/>
              </a:xfrm>
              <a:prstGeom prst="rect">
                <a:avLst/>
              </a:prstGeom>
              <a:blipFill rotWithShape="1">
                <a:blip r:embed="rId3"/>
                <a:stretch>
                  <a:fillRect l="-2052" t="-493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FA321B-89A5-4A47-B0FE-BCB513012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824" y="4845724"/>
            <a:ext cx="550570" cy="12630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AB408A-CFA3-484B-9A45-CB844EBD9260}"/>
              </a:ext>
            </a:extLst>
          </p:cNvPr>
          <p:cNvCxnSpPr>
            <a:cxnSpLocks/>
          </p:cNvCxnSpPr>
          <p:nvPr/>
        </p:nvCxnSpPr>
        <p:spPr>
          <a:xfrm>
            <a:off x="3711040" y="3414367"/>
            <a:ext cx="2805176" cy="518689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19D4D7-B3E1-2840-B9A8-C30E37872677}"/>
              </a:ext>
            </a:extLst>
          </p:cNvPr>
          <p:cNvCxnSpPr>
            <a:cxnSpLocks/>
          </p:cNvCxnSpPr>
          <p:nvPr/>
        </p:nvCxnSpPr>
        <p:spPr>
          <a:xfrm flipV="1">
            <a:off x="2627784" y="4077072"/>
            <a:ext cx="3888432" cy="1512168"/>
          </a:xfrm>
          <a:prstGeom prst="straightConnector1">
            <a:avLst/>
          </a:prstGeom>
          <a:ln w="38100">
            <a:solidFill>
              <a:srgbClr val="466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8468B51-BCBA-C94E-9AF9-3E69EEDA4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607634"/>
            <a:ext cx="3035464" cy="1541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E8785-2497-6047-AC59-CA4145DDC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2869164"/>
            <a:ext cx="2304256" cy="2121836"/>
          </a:xfrm>
          <a:prstGeom prst="rect">
            <a:avLst/>
          </a:prstGeom>
        </p:spPr>
      </p:pic>
      <p:sp>
        <p:nvSpPr>
          <p:cNvPr id="12" name="Multiply 11">
            <a:extLst>
              <a:ext uri="{FF2B5EF4-FFF2-40B4-BE49-F238E27FC236}">
                <a16:creationId xmlns:a16="http://schemas.microsoft.com/office/drawing/2014/main" id="{268BC3ED-CCDA-1F4D-81AF-C60749CAECE0}"/>
              </a:ext>
            </a:extLst>
          </p:cNvPr>
          <p:cNvSpPr/>
          <p:nvPr/>
        </p:nvSpPr>
        <p:spPr>
          <a:xfrm>
            <a:off x="4644008" y="3573016"/>
            <a:ext cx="969498" cy="1071743"/>
          </a:xfrm>
          <a:prstGeom prst="mathMultiply">
            <a:avLst>
              <a:gd name="adj1" fmla="val 5799"/>
            </a:avLst>
          </a:prstGeom>
          <a:solidFill>
            <a:srgbClr val="466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53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Loss minimization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id="{29ECBB79-AF6C-AC48-BFB0-4EE5AA3CF36E}"/>
                  </a:ext>
                </a:extLst>
              </p:cNvPr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Minimizing loss function</a:t>
                </a: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Linear regression example:</a:t>
                </a:r>
                <a:endParaRPr lang="ru-RU" sz="2400" i="1" dirty="0">
                  <a:solidFill>
                    <a:srgbClr val="4D4D4D"/>
                  </a:solidFill>
                  <a:latin typeface="Cambria Math" charset="0"/>
                </a:endParaRPr>
              </a:p>
              <a:p>
                <a:pPr>
                  <a:spcAft>
                    <a:spcPts val="1800"/>
                  </a:spcAft>
                  <a:buClr>
                    <a:srgbClr val="9CA5A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D7554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lim>
                      </m:limLow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D755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+…+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D7554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D7554B"/>
                                          </a:solidFill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ECBB79-AF6C-AC48-BFB0-4EE5AA3CF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9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Linear model: matrix form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424957" y="1125538"/>
                <a:ext cx="8399296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r>
                  <a:rPr lang="en-US" sz="2400" dirty="0">
                    <a:solidFill>
                      <a:srgbClr val="4D4D4D"/>
                    </a:solidFill>
                  </a:rPr>
                  <a:t>Applying linear model to the 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4D4D4D"/>
                    </a:solidFill>
                  </a:rPr>
                  <a:t>:</a:t>
                </a:r>
                <a:r>
                  <a:rPr lang="ru-RU" sz="2400" dirty="0">
                    <a:solidFill>
                      <a:srgbClr val="4D4D4D"/>
                    </a:solidFill>
                  </a:rPr>
                  <a:t> </a:t>
                </a:r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𝑋𝑤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  <a:p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57" y="1125538"/>
                <a:ext cx="8399296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250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83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Squared Error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If we use MSE as a loss function: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>
                <a:blip r:embed="rId3"/>
                <a:stretch>
                  <a:fillRect l="-2209" t="-1156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0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Squared Error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is-I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Errors of the model: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𝑋𝑤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96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Squared Error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is-IS" sz="2400" i="1">
                          <a:solidFill>
                            <a:srgbClr val="4D4D4D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lim>
                      </m:limLow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Errors of the model: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𝑋𝑤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Euclidean norm: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22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Squared Error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lim>
                      </m:limLow>
                      <m:r>
                        <a:rPr lang="en-US" sz="2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MSE in the matrix form: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>
                <a:blip r:embed="rId3"/>
                <a:stretch>
                  <a:fillRect l="-205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60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We can use linear algebra to represent linear regression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It will help us to work faster even for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6803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Multivariate linear regression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5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Losses in regression task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Squared Error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MSE </a:t>
                </a:r>
                <a:r>
                  <a:rPr lang="ru-RU" sz="2400" dirty="0">
                    <a:solidFill>
                      <a:srgbClr val="4D4D4D"/>
                    </a:solidFill>
                  </a:rPr>
                  <a:t>–</a:t>
                </a:r>
                <a:r>
                  <a:rPr lang="en-US" sz="2400" dirty="0">
                    <a:solidFill>
                      <a:srgbClr val="4D4D4D"/>
                    </a:solidFill>
                  </a:rPr>
                  <a:t> one of the most popular loss functions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194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05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Outliers and MSE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44DE4-CC4E-9C45-AC95-924FDEED2029}"/>
              </a:ext>
            </a:extLst>
          </p:cNvPr>
          <p:cNvSpPr txBox="1"/>
          <p:nvPr/>
        </p:nvSpPr>
        <p:spPr>
          <a:xfrm>
            <a:off x="971600" y="4726305"/>
            <a:ext cx="353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 outlier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AB2669-4DD1-3249-AAA1-902D76456637}"/>
              </a:ext>
            </a:extLst>
          </p:cNvPr>
          <p:cNvSpPr txBox="1"/>
          <p:nvPr/>
        </p:nvSpPr>
        <p:spPr>
          <a:xfrm>
            <a:off x="4788024" y="4726305"/>
            <a:ext cx="353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Without outlier</a:t>
            </a:r>
            <a:endParaRPr lang="ru-RU" sz="2400" dirty="0"/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62829E95-E73E-3542-B7EE-070916548A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r="4997"/>
          <a:stretch/>
        </p:blipFill>
        <p:spPr>
          <a:xfrm>
            <a:off x="612000" y="1531438"/>
            <a:ext cx="8038624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Local and Global Minima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683111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5" name="Picture 2" descr="D:\МАКЕТЫ\HSE\Презентации\Кузина Анна (дегри)\DAY 01 (Week02-gd_linreg)--S-2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2" r="8809"/>
          <a:stretch/>
        </p:blipFill>
        <p:spPr bwMode="auto">
          <a:xfrm>
            <a:off x="152400" y="1001486"/>
            <a:ext cx="8338457" cy="561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64400" y="835511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64400" y="835511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556048" y="1819121"/>
            <a:ext cx="22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Maximum</a:t>
            </a:r>
            <a:endParaRPr lang="ru-R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399903" y="1816359"/>
            <a:ext cx="238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Maximum</a:t>
            </a:r>
            <a:endParaRPr lang="ru-RU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1556048" y="4883086"/>
            <a:ext cx="233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Global Minimum</a:t>
            </a:r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F2788-8CF5-724B-9313-382684FA3FCF}"/>
              </a:ext>
            </a:extLst>
          </p:cNvPr>
          <p:cNvSpPr txBox="1"/>
          <p:nvPr/>
        </p:nvSpPr>
        <p:spPr>
          <a:xfrm>
            <a:off x="5399903" y="4872324"/>
            <a:ext cx="2168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 Minimum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3068216" y="2229735"/>
            <a:ext cx="0" cy="522728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5175377" y="2024318"/>
            <a:ext cx="282860" cy="215091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3828604" y="4784455"/>
            <a:ext cx="131812" cy="194405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164560" y="4336639"/>
            <a:ext cx="227881" cy="545019"/>
          </a:xfrm>
          <a:prstGeom prst="line">
            <a:avLst/>
          </a:prstGeom>
          <a:ln w="19050">
            <a:solidFill>
              <a:srgbClr val="9CA5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764400" y="835511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073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A5EA07D-E0F4-9648-A2D2-497F2C289C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745190"/>
                  </p:ext>
                </p:extLst>
              </p:nvPr>
            </p:nvGraphicFramePr>
            <p:xfrm>
              <a:off x="1979712" y="1397000"/>
              <a:ext cx="5040561" cy="31768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3743158034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val="121451655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val="2924188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1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b="1" i="1" smtClean="0">
                                                <a:solidFill>
                                                  <a:srgbClr val="4D4D4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1" i="1" smtClean="0">
                                                <a:solidFill>
                                                  <a:srgbClr val="4D4D4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d>
                                        <m:r>
                                          <a:rPr lang="en-US" sz="2000" b="1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1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403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707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5307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8636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4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16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0153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100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8649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9376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017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5EA07D-E0F4-9648-A2D2-497F2C289C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4745190"/>
                  </p:ext>
                </p:extLst>
              </p:nvPr>
            </p:nvGraphicFramePr>
            <p:xfrm>
              <a:off x="1979712" y="1397000"/>
              <a:ext cx="5040561" cy="31768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43158034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1451655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24188631"/>
                        </a:ext>
                      </a:extLst>
                    </a:gridCol>
                  </a:tblGrid>
                  <a:tr h="40316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362" r="-199638" b="-7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00727" r="-100364" b="-7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200000" b="-7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364037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467073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953070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8786362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4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51618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0701539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100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8649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609376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530174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0F2311-4CEC-1441-9234-21EA2A3E99F4}"/>
                  </a:ext>
                </a:extLst>
              </p:cNvPr>
              <p:cNvSpPr txBox="1"/>
              <p:nvPr/>
            </p:nvSpPr>
            <p:spPr>
              <a:xfrm>
                <a:off x="3684609" y="5003192"/>
                <a:ext cx="17747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/>
                        </a:rPr>
                        <m:t>𝑀𝑆𝐸</m:t>
                      </m:r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≈1236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80F2311-4CEC-1441-9234-21EA2A3E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609" y="5003192"/>
                <a:ext cx="177478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082" r="-3425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Заголовок 1"/>
          <p:cNvSpPr txBox="1">
            <a:spLocks/>
          </p:cNvSpPr>
          <p:nvPr/>
        </p:nvSpPr>
        <p:spPr>
          <a:xfrm>
            <a:off x="0" y="0"/>
            <a:ext cx="9144000" cy="620688"/>
          </a:xfrm>
          <a:prstGeom prst="rect">
            <a:avLst/>
          </a:prstGeom>
        </p:spPr>
        <p:txBody>
          <a:bodyPr vert="horz" lIns="91440" tIns="45720" rIns="0" bIns="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>
                <a:solidFill>
                  <a:srgbClr val="A26D6A"/>
                </a:solidFill>
                <a:latin typeface="+mn-lt"/>
                <a:cs typeface="Times New Roman" pitchFamily="18" charset="0"/>
              </a:rPr>
              <a:t>Outliers and MSE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0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Absolute Error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543560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MAE – using absolute values instead of square: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543560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213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6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Outliers and MAE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44DE4-CC4E-9C45-AC95-924FDEED2029}"/>
              </a:ext>
            </a:extLst>
          </p:cNvPr>
          <p:cNvSpPr txBox="1"/>
          <p:nvPr/>
        </p:nvSpPr>
        <p:spPr>
          <a:xfrm>
            <a:off x="971600" y="4726305"/>
            <a:ext cx="3537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4D4D4D"/>
                </a:solidFill>
              </a:rPr>
              <a:t>Training with</a:t>
            </a:r>
            <a:r>
              <a:rPr lang="ru-RU" sz="2200" dirty="0">
                <a:solidFill>
                  <a:srgbClr val="4D4D4D"/>
                </a:solidFill>
              </a:rPr>
              <a:t> </a:t>
            </a:r>
            <a:r>
              <a:rPr lang="en-US" sz="2200" dirty="0">
                <a:solidFill>
                  <a:srgbClr val="4D4D4D"/>
                </a:solidFill>
              </a:rPr>
              <a:t>MSE</a:t>
            </a:r>
            <a:endParaRPr lang="ru-RU" sz="2200" dirty="0">
              <a:solidFill>
                <a:srgbClr val="4D4D4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B2669-4DD1-3249-AAA1-902D76456637}"/>
              </a:ext>
            </a:extLst>
          </p:cNvPr>
          <p:cNvSpPr txBox="1"/>
          <p:nvPr/>
        </p:nvSpPr>
        <p:spPr>
          <a:xfrm>
            <a:off x="4788024" y="4726305"/>
            <a:ext cx="3537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4D4D4D"/>
                </a:solidFill>
              </a:rPr>
              <a:t>Training with</a:t>
            </a:r>
            <a:r>
              <a:rPr lang="ru-RU" sz="2200" dirty="0">
                <a:solidFill>
                  <a:srgbClr val="4D4D4D"/>
                </a:solidFill>
              </a:rPr>
              <a:t> </a:t>
            </a:r>
            <a:r>
              <a:rPr lang="en-US" sz="2200" dirty="0">
                <a:solidFill>
                  <a:srgbClr val="4D4D4D"/>
                </a:solidFill>
              </a:rPr>
              <a:t>MAE</a:t>
            </a:r>
            <a:endParaRPr lang="ru-RU" sz="2200" dirty="0">
              <a:solidFill>
                <a:srgbClr val="4D4D4D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829E95-E73E-3542-B7EE-070916548A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r="4997"/>
          <a:stretch/>
        </p:blipFill>
        <p:spPr>
          <a:xfrm>
            <a:off x="612000" y="1531438"/>
            <a:ext cx="8038624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248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Outliers and MAE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A5EA07D-E0F4-9648-A2D2-497F2C289C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547584"/>
                  </p:ext>
                </p:extLst>
              </p:nvPr>
            </p:nvGraphicFramePr>
            <p:xfrm>
              <a:off x="1979712" y="1397000"/>
              <a:ext cx="5040561" cy="3169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val="3743158034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val="121451655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val="2924188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rgbClr val="4D4D4D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d>
                                      <m:dPr>
                                        <m:ctrlPr>
                                          <a:rPr lang="en-US" sz="2000" i="1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rgbClr val="4D4D4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  <m:r>
                                      <a:rPr lang="en-US" sz="20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20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4037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707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5307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8636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4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16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0153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100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93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9376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0174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5EA07D-E0F4-9648-A2D2-497F2C289C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547584"/>
                  </p:ext>
                </p:extLst>
              </p:nvPr>
            </p:nvGraphicFramePr>
            <p:xfrm>
              <a:off x="1979712" y="1397000"/>
              <a:ext cx="5040561" cy="3169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43158034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1451655"/>
                        </a:ext>
                      </a:extLst>
                    </a:gridCol>
                    <a:gridCol w="168018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92418863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362" r="-199638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100727" r="-100364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200000" b="-7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364037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467073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9530709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2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8786362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4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51618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5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0701539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100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93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609376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6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7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0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530174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0F2311-4CEC-1441-9234-21EA2A3E99F4}"/>
                  </a:ext>
                </a:extLst>
              </p:cNvPr>
              <p:cNvSpPr txBox="1"/>
              <p:nvPr/>
            </p:nvSpPr>
            <p:spPr>
              <a:xfrm>
                <a:off x="3684609" y="5003192"/>
                <a:ext cx="18693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≈14.14</m:t>
                      </m:r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80F2311-4CEC-1441-9234-21EA2A3E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609" y="5003192"/>
                <a:ext cx="1869358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257" r="-3909"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Huber Loss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r>
                  <a:rPr lang="en-US" sz="2400" dirty="0">
                    <a:solidFill>
                      <a:srgbClr val="4D4D4D"/>
                    </a:solidFill>
                  </a:rPr>
                  <a:t>Loss function:</a:t>
                </a:r>
                <a:endParaRPr lang="ru-RU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19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24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Huber Loss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        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>
                  <a:spcAft>
                    <a:spcPts val="1800"/>
                  </a:spcAft>
                </a:pPr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8326E51-9E61-9542-A8D0-83A288137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79" y="2492376"/>
            <a:ext cx="5848315" cy="40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9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5" name="applause.wav"/>
          </p:stSnd>
        </p:sndAc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Mean Absolute Percentage Error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MAPE – loss similar to MAE</a:t>
                </a:r>
              </a:p>
              <a:p>
                <a:pPr marL="342900" indent="-3429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sz="240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00%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70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Mean Absolute Percentage Error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12000" y="1080000"/>
            <a:ext cx="8399296" cy="530132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ru-RU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CFFB4-07C9-E74B-A05C-A84F2BE8F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74" y="2218884"/>
            <a:ext cx="6287148" cy="419143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Non-symmetric function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Give preference to negative error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4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Symmetric MAPE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SMAPE – add some symmetry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00%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)/2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3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52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Symmetric MAPE 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SMAPE – add some symmetry</a:t>
                </a:r>
              </a:p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00%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4D4D4D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4D4D4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rgbClr val="4D4D4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4D4D4D"/>
                                  </a:solidFill>
                                  <a:latin typeface="Cambria Math" panose="02040503050406030204" pitchFamily="18" charset="0"/>
                                </a:rPr>
                                <m:t>)/2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125538"/>
                <a:ext cx="8616008" cy="5255790"/>
              </a:xfrm>
              <a:prstGeom prst="rect">
                <a:avLst/>
              </a:prstGeom>
              <a:blipFill rotWithShape="1">
                <a:blip r:embed="rId4"/>
                <a:stretch>
                  <a:fillRect l="-2052" t="-174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E7BF183-E362-FA49-8713-4F765DA1FF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87" y="2996952"/>
            <a:ext cx="507656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8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Convex Functions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7004159" cy="279044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Function is convex if the line segment between any two points on the graph lies above or on the graph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E5AB6-4B5D-8A42-939F-3D43982CAF03}"/>
              </a:ext>
            </a:extLst>
          </p:cNvPr>
          <p:cNvSpPr txBox="1"/>
          <p:nvPr/>
        </p:nvSpPr>
        <p:spPr>
          <a:xfrm>
            <a:off x="5652120" y="2617748"/>
            <a:ext cx="2864519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Convex</a:t>
            </a:r>
            <a:r>
              <a:rPr lang="ru-RU" dirty="0"/>
              <a:t> </a:t>
            </a:r>
            <a:r>
              <a:rPr lang="en-US" dirty="0"/>
              <a:t>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E0DFE-3F1D-D449-8492-49EDCD23DE2A}"/>
              </a:ext>
            </a:extLst>
          </p:cNvPr>
          <p:cNvSpPr txBox="1"/>
          <p:nvPr/>
        </p:nvSpPr>
        <p:spPr>
          <a:xfrm>
            <a:off x="539552" y="5714092"/>
            <a:ext cx="3310998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Non-convex function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28300B-28E8-D94A-A615-1CE8C827C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83" y="198884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The resulting model strongly depends on the loss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MAE and Huber loss are less sensitive to outliers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MAPE is a non-symmetric loss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3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109198"/>
            <a:ext cx="8648394" cy="6336704"/>
          </a:xfrm>
        </p:spPr>
        <p:txBody>
          <a:bodyPr lIns="0" tIns="0" rIns="0" bIns="0">
            <a:noAutofit/>
          </a:bodyPr>
          <a:lstStyle/>
          <a:p>
            <a:r>
              <a:rPr lang="en-US" sz="3200" b="1" dirty="0">
                <a:solidFill>
                  <a:srgbClr val="A26D6A"/>
                </a:solidFill>
              </a:rPr>
              <a:t>Interpretation and feature importance</a:t>
            </a:r>
            <a:endParaRPr lang="ru-RU" sz="3200" b="1" dirty="0">
              <a:solidFill>
                <a:srgbClr val="A26D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9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Prediction of an apartment price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=100.000∗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D7464798-CF35-844D-8C63-EBE21CF828F9}"/>
                  </a:ext>
                </a:extLst>
              </p:cNvPr>
              <p:cNvSpPr/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500.000∗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stores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nearby</m:t>
                          </m:r>
                        </m:e>
                      </m:d>
                    </m:oMath>
                  </m:oMathPara>
                </a14:m>
                <a:endParaRPr lang="ru-RU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64798-CF35-844D-8C63-EBE21CF82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6285655-F87C-794B-9E2C-8875ED3F569E}"/>
                  </a:ext>
                </a:extLst>
              </p:cNvPr>
              <p:cNvSpPr/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+ 100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households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285655-F87C-794B-9E2C-8875ED3F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24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Prediction of an apartment price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=100.000∗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D7464798-CF35-844D-8C63-EBE21CF828F9}"/>
                  </a:ext>
                </a:extLst>
              </p:cNvPr>
              <p:cNvSpPr/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500.000∗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stores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nearby</m:t>
                          </m:r>
                        </m:e>
                      </m:d>
                    </m:oMath>
                  </m:oMathPara>
                </a14:m>
                <a:endParaRPr lang="ru-RU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64798-CF35-844D-8C63-EBE21CF82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6285655-F87C-794B-9E2C-8875ED3F569E}"/>
                  </a:ext>
                </a:extLst>
              </p:cNvPr>
              <p:cNvSpPr/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+ 100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households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285655-F87C-794B-9E2C-8875ED3F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E606D-3C62-D245-95E4-18C2A757EEA9}"/>
              </a:ext>
            </a:extLst>
          </p:cNvPr>
          <p:cNvSpPr/>
          <p:nvPr/>
        </p:nvSpPr>
        <p:spPr>
          <a:xfrm>
            <a:off x="395287" y="3105835"/>
            <a:ext cx="8616007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ea typeface="+mn-lt"/>
                <a:cs typeface="+mn-lt"/>
              </a:rPr>
              <a:t>Does the higher weight mean that the feature is more important?</a:t>
            </a:r>
            <a:endParaRPr lang="ru-RU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18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Prediction of an apartment price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D7554B"/>
                          </a:solidFill>
                          <a:latin typeface="Cambria Math" panose="02040503050406030204" pitchFamily="18" charset="0"/>
                        </a:rPr>
                        <m:t>100.000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sq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D7464798-CF35-844D-8C63-EBE21CF828F9}"/>
                  </a:ext>
                </a:extLst>
              </p:cNvPr>
              <p:cNvSpPr/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500.000∗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stores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nearby</m:t>
                          </m:r>
                        </m:e>
                      </m:d>
                    </m:oMath>
                  </m:oMathPara>
                </a14:m>
                <a:endParaRPr lang="ru-RU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64798-CF35-844D-8C63-EBE21CF82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6285655-F87C-794B-9E2C-8875ED3F569E}"/>
                  </a:ext>
                </a:extLst>
              </p:cNvPr>
              <p:cNvSpPr/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+ 100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households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285655-F87C-794B-9E2C-8875ED3F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E606D-3C62-D245-95E4-18C2A757EEA9}"/>
              </a:ext>
            </a:extLst>
          </p:cNvPr>
          <p:cNvSpPr/>
          <p:nvPr/>
        </p:nvSpPr>
        <p:spPr>
          <a:xfrm>
            <a:off x="395287" y="3105835"/>
            <a:ext cx="8616007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ea typeface="+mn-lt"/>
                <a:cs typeface="+mn-lt"/>
              </a:rPr>
              <a:t>Does the higher weight mean that the feature is more important?</a:t>
            </a:r>
            <a:endParaRPr lang="ru-RU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58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Prediction of an apartment price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D7554B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sq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cm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D7464798-CF35-844D-8C63-EBE21CF828F9}"/>
                  </a:ext>
                </a:extLst>
              </p:cNvPr>
              <p:cNvSpPr/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500.000∗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stores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nearby</m:t>
                          </m:r>
                        </m:e>
                      </m:d>
                    </m:oMath>
                  </m:oMathPara>
                </a14:m>
                <a:endParaRPr lang="ru-RU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64798-CF35-844D-8C63-EBE21CF82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6285655-F87C-794B-9E2C-8875ED3F569E}"/>
                  </a:ext>
                </a:extLst>
              </p:cNvPr>
              <p:cNvSpPr/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+ 100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households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285655-F87C-794B-9E2C-8875ED3F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E606D-3C62-D245-95E4-18C2A757EEA9}"/>
              </a:ext>
            </a:extLst>
          </p:cNvPr>
          <p:cNvSpPr/>
          <p:nvPr/>
        </p:nvSpPr>
        <p:spPr>
          <a:xfrm>
            <a:off x="395287" y="3105835"/>
            <a:ext cx="8616007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ea typeface="+mn-lt"/>
                <a:cs typeface="+mn-lt"/>
              </a:rPr>
              <a:t>Does the higher weight mean that the feature is more important?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58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Prediction of an apartment price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=10∗</m:t>
                      </m:r>
                      <m:d>
                        <m:dPr>
                          <m:ctrlPr>
                            <a:rPr lang="ru-RU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sq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cm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774" y="1152128"/>
                <a:ext cx="6239521" cy="6206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id="{D7464798-CF35-844D-8C63-EBE21CF828F9}"/>
                  </a:ext>
                </a:extLst>
              </p:cNvPr>
              <p:cNvSpPr/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500.000∗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stores</m:t>
                          </m:r>
                          <m: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nearby</m:t>
                          </m:r>
                        </m:e>
                      </m:d>
                    </m:oMath>
                  </m:oMathPara>
                </a14:m>
                <a:endParaRPr lang="ru-RU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464798-CF35-844D-8C63-EBE21CF82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1772816"/>
                <a:ext cx="8616008" cy="6754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id="{56285655-F87C-794B-9E2C-8875ED3F569E}"/>
                  </a:ext>
                </a:extLst>
              </p:cNvPr>
              <p:cNvSpPr/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ru-RU" sz="2400" b="0" i="1" smtClean="0">
                          <a:solidFill>
                            <a:srgbClr val="D7554B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income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households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6285655-F87C-794B-9E2C-8875ED3F5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2420888"/>
                <a:ext cx="8616008" cy="7200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E606D-3C62-D245-95E4-18C2A757EEA9}"/>
              </a:ext>
            </a:extLst>
          </p:cNvPr>
          <p:cNvSpPr/>
          <p:nvPr/>
        </p:nvSpPr>
        <p:spPr>
          <a:xfrm>
            <a:off x="395287" y="3105835"/>
            <a:ext cx="8616007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ea typeface="+mn-lt"/>
                <a:cs typeface="+mn-lt"/>
              </a:rPr>
              <a:t>Does the higher weight mean that the feature is more important?</a:t>
            </a:r>
            <a:endParaRPr lang="ru-RU" dirty="0">
              <a:ea typeface="+mn-lt"/>
              <a:cs typeface="+mn-lt"/>
            </a:endParaRPr>
          </a:p>
          <a:p>
            <a:pPr>
              <a:spcAft>
                <a:spcPts val="1800"/>
              </a:spcAft>
            </a:pPr>
            <a:endParaRPr lang="en-US" sz="2400" dirty="0">
              <a:solidFill>
                <a:srgbClr val="4D4D4D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Only if all features are scaled!</a:t>
            </a:r>
          </a:p>
        </p:txBody>
      </p:sp>
    </p:spTree>
    <p:extLst>
      <p:ext uri="{BB962C8B-B14F-4D97-AF65-F5344CB8AC3E}">
        <p14:creationId xmlns:p14="http://schemas.microsoft.com/office/powerpoint/2010/main" val="14867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Feature importance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348802"/>
                  </p:ext>
                </p:extLst>
              </p:nvPr>
            </p:nvGraphicFramePr>
            <p:xfrm>
              <a:off x="2763925" y="1148242"/>
              <a:ext cx="3616150" cy="45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val="121451655"/>
                        </a:ext>
                      </a:extLst>
                    </a:gridCol>
                  </a:tblGrid>
                  <a:tr h="4368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403732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70735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5307098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86362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16181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0.78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0153969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0.29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9376124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017437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0.43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5310257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075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348802"/>
                  </p:ext>
                </p:extLst>
              </p:nvPr>
            </p:nvGraphicFramePr>
            <p:xfrm>
              <a:off x="2763925" y="1148242"/>
              <a:ext cx="3616150" cy="45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14516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r="-100000" b="-9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100000" b="-9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364037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46707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95307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8786362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5161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0.78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07015396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0.29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609376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9530174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0.43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653102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753075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Прямоугольник 5">
            <a:extLst>
              <a:ext uri="{FF2B5EF4-FFF2-40B4-BE49-F238E27FC236}">
                <a16:creationId xmlns:a16="http://schemas.microsoft.com/office/drawing/2014/main" id="{F0CF2836-C6E7-3847-B753-7C9794EF8E2B}"/>
              </a:ext>
            </a:extLst>
          </p:cNvPr>
          <p:cNvSpPr/>
          <p:nvPr/>
        </p:nvSpPr>
        <p:spPr>
          <a:xfrm>
            <a:off x="2987824" y="1052736"/>
            <a:ext cx="6239521" cy="6206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en-US" sz="24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id="{B8D10C79-76E4-9445-8FF5-767643EE427A}"/>
                  </a:ext>
                </a:extLst>
              </p:cNvPr>
              <p:cNvSpPr/>
              <p:nvPr/>
            </p:nvSpPr>
            <p:spPr>
              <a:xfrm>
                <a:off x="2771941" y="716194"/>
                <a:ext cx="3616149" cy="44250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8D10C79-76E4-9445-8FF5-767643EE4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41" y="716194"/>
                <a:ext cx="3616149" cy="4425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65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Feature importance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066677"/>
                  </p:ext>
                </p:extLst>
              </p:nvPr>
            </p:nvGraphicFramePr>
            <p:xfrm>
              <a:off x="2763925" y="1148242"/>
              <a:ext cx="361615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val="121451655"/>
                        </a:ext>
                      </a:extLst>
                    </a:gridCol>
                  </a:tblGrid>
                  <a:tr h="4368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403732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70735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5307098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86362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16181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075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066677"/>
                  </p:ext>
                </p:extLst>
              </p:nvPr>
            </p:nvGraphicFramePr>
            <p:xfrm>
              <a:off x="2763925" y="1148242"/>
              <a:ext cx="361615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14516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r="-100000" b="-5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100000" b="-5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364037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46707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95307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8786362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5161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753075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Прямоугольник 5">
            <a:extLst>
              <a:ext uri="{FF2B5EF4-FFF2-40B4-BE49-F238E27FC236}">
                <a16:creationId xmlns:a16="http://schemas.microsoft.com/office/drawing/2014/main" id="{F0CF2836-C6E7-3847-B753-7C9794EF8E2B}"/>
              </a:ext>
            </a:extLst>
          </p:cNvPr>
          <p:cNvSpPr/>
          <p:nvPr/>
        </p:nvSpPr>
        <p:spPr>
          <a:xfrm>
            <a:off x="2987824" y="1052736"/>
            <a:ext cx="6239521" cy="6206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en-US" sz="24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454C2CD9-A236-CC49-913B-862A11D35AB4}"/>
                  </a:ext>
                </a:extLst>
              </p:cNvPr>
              <p:cNvSpPr/>
              <p:nvPr/>
            </p:nvSpPr>
            <p:spPr>
              <a:xfrm>
                <a:off x="2763925" y="705742"/>
                <a:ext cx="3616149" cy="44250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4C2CD9-A236-CC49-913B-862A11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925" y="705742"/>
                <a:ext cx="3616149" cy="4425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1890665-6118-504B-AB51-85B1A48E6D5F}"/>
                  </a:ext>
                </a:extLst>
              </p:cNvPr>
              <p:cNvSpPr/>
              <p:nvPr/>
            </p:nvSpPr>
            <p:spPr>
              <a:xfrm>
                <a:off x="395288" y="3891442"/>
                <a:ext cx="8641208" cy="256189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Remove the first feature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rgbClr val="4D4D4D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≈0.08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890665-6118-504B-AB51-85B1A48E6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891442"/>
                <a:ext cx="8641208" cy="2561894"/>
              </a:xfrm>
              <a:prstGeom prst="rect">
                <a:avLst/>
              </a:prstGeom>
              <a:blipFill rotWithShape="1">
                <a:blip r:embed="rId6"/>
                <a:stretch>
                  <a:fillRect l="-2047" t="-332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9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Feature importance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631732"/>
                  </p:ext>
                </p:extLst>
              </p:nvPr>
            </p:nvGraphicFramePr>
            <p:xfrm>
              <a:off x="2763925" y="1148242"/>
              <a:ext cx="361615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val="121451655"/>
                        </a:ext>
                      </a:extLst>
                    </a:gridCol>
                  </a:tblGrid>
                  <a:tr h="4368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4D4D4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b="1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403732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670735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5307098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7863626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16181"/>
                      </a:ext>
                    </a:extLst>
                  </a:tr>
                  <a:tr h="4368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075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0196AD6-4596-0044-8F5D-AD96B58F9D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631732"/>
                  </p:ext>
                </p:extLst>
              </p:nvPr>
            </p:nvGraphicFramePr>
            <p:xfrm>
              <a:off x="2763925" y="1148242"/>
              <a:ext cx="3616150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743158034"/>
                        </a:ext>
                      </a:extLst>
                    </a:gridCol>
                    <a:gridCol w="180807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145165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r="-100000" b="-5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4"/>
                          <a:stretch>
                            <a:fillRect l="-100000" b="-5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364037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0.31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46707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0.81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9953070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0.09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1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8786362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0.14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0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5161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4D4D4D"/>
                              </a:solidFill>
                            </a:rPr>
                            <a:t>…</a:t>
                          </a:r>
                          <a:endParaRPr lang="ru-RU" sz="2400" dirty="0">
                            <a:solidFill>
                              <a:srgbClr val="4D4D4D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D1D0">
                            <a:alpha val="45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753075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Прямоугольник 5">
            <a:extLst>
              <a:ext uri="{FF2B5EF4-FFF2-40B4-BE49-F238E27FC236}">
                <a16:creationId xmlns:a16="http://schemas.microsoft.com/office/drawing/2014/main" id="{F0CF2836-C6E7-3847-B753-7C9794EF8E2B}"/>
              </a:ext>
            </a:extLst>
          </p:cNvPr>
          <p:cNvSpPr/>
          <p:nvPr/>
        </p:nvSpPr>
        <p:spPr>
          <a:xfrm>
            <a:off x="2987824" y="1052736"/>
            <a:ext cx="6239521" cy="620688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endParaRPr lang="en-US" sz="24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id="{454C2CD9-A236-CC49-913B-862A11D35AB4}"/>
                  </a:ext>
                </a:extLst>
              </p:cNvPr>
              <p:cNvSpPr/>
              <p:nvPr/>
            </p:nvSpPr>
            <p:spPr>
              <a:xfrm>
                <a:off x="2763925" y="705742"/>
                <a:ext cx="3616149" cy="44250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D4D4D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4D4D4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54C2CD9-A236-CC49-913B-862A11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925" y="705742"/>
                <a:ext cx="3616149" cy="4425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51890665-6118-504B-AB51-85B1A48E6D5F}"/>
                  </a:ext>
                </a:extLst>
              </p:cNvPr>
              <p:cNvSpPr/>
              <p:nvPr/>
            </p:nvSpPr>
            <p:spPr>
              <a:xfrm>
                <a:off x="395288" y="3891442"/>
                <a:ext cx="8641208" cy="256189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rgbClr val="4D4D4D"/>
                    </a:solidFill>
                  </a:rPr>
                  <a:t>Remove the first feature</a:t>
                </a:r>
                <a:br>
                  <a:rPr lang="en-US" sz="2400" b="0" dirty="0">
                    <a:solidFill>
                      <a:srgbClr val="4D4D4D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rgbClr val="4D4D4D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0.08</m:t>
                    </m:r>
                  </m:oMath>
                </a14:m>
                <a:endParaRPr lang="en-US" sz="2400" dirty="0">
                  <a:solidFill>
                    <a:srgbClr val="4D4D4D"/>
                  </a:solidFill>
                </a:endParaRPr>
              </a:p>
              <a:p>
                <a:pPr marL="342900" indent="-342900">
                  <a:spcAft>
                    <a:spcPts val="1800"/>
                  </a:spcAft>
                  <a:buClr>
                    <a:srgbClr val="9CA5A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4D4D4D"/>
                    </a:solidFill>
                  </a:rPr>
                  <a:t>Remove the second feature</a:t>
                </a:r>
                <a:br>
                  <a:rPr lang="en-US" sz="2400" dirty="0">
                    <a:solidFill>
                      <a:srgbClr val="4D4D4D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US" sz="2400" i="1" dirty="0">
                    <a:solidFill>
                      <a:srgbClr val="4D4D4D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400" i="1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≈0.0</m:t>
                    </m:r>
                    <m:r>
                      <a:rPr lang="en-US" sz="2400" b="0" i="1" smtClean="0">
                        <a:solidFill>
                          <a:srgbClr val="4D4D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400" b="0" i="1" dirty="0">
                  <a:solidFill>
                    <a:srgbClr val="4D4D4D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890665-6118-504B-AB51-85B1A48E6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88" y="3891442"/>
                <a:ext cx="8641208" cy="2561894"/>
              </a:xfrm>
              <a:prstGeom prst="rect">
                <a:avLst/>
              </a:prstGeom>
              <a:blipFill rotWithShape="1">
                <a:blip r:embed="rId6"/>
                <a:stretch>
                  <a:fillRect l="-2047" t="-332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79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7" name="applaus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cs typeface="Times New Roman" pitchFamily="18" charset="0"/>
              </a:rPr>
              <a:t>Convex Functions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7004159" cy="279044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rgbClr val="4D4D4D"/>
                </a:solidFill>
              </a:rPr>
              <a:t>Strictly Convex functions have one minima </a:t>
            </a:r>
            <a:endParaRPr lang="ru-RU" sz="2400" dirty="0">
              <a:solidFill>
                <a:srgbClr val="4D4D4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E5AB6-4B5D-8A42-939F-3D43982CAF03}"/>
              </a:ext>
            </a:extLst>
          </p:cNvPr>
          <p:cNvSpPr txBox="1"/>
          <p:nvPr/>
        </p:nvSpPr>
        <p:spPr>
          <a:xfrm>
            <a:off x="5652120" y="2617748"/>
            <a:ext cx="2864519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Convex</a:t>
            </a:r>
            <a:r>
              <a:rPr lang="ru-RU" dirty="0"/>
              <a:t> </a:t>
            </a:r>
            <a:r>
              <a:rPr lang="en-US" dirty="0"/>
              <a:t>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E0DFE-3F1D-D449-8492-49EDCD23DE2A}"/>
              </a:ext>
            </a:extLst>
          </p:cNvPr>
          <p:cNvSpPr txBox="1"/>
          <p:nvPr/>
        </p:nvSpPr>
        <p:spPr>
          <a:xfrm>
            <a:off x="539552" y="5714092"/>
            <a:ext cx="3310998" cy="461665"/>
          </a:xfrm>
          <a:prstGeom prst="rect">
            <a:avLst/>
          </a:prstGeom>
          <a:solidFill>
            <a:srgbClr val="B1C7D9"/>
          </a:solidFill>
          <a:ln w="28575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400">
                <a:latin typeface="+mj-lt"/>
              </a:defRPr>
            </a:lvl1pPr>
          </a:lstStyle>
          <a:p>
            <a:r>
              <a:rPr lang="en-US" dirty="0"/>
              <a:t>Non-convex function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28300B-28E8-D94A-A615-1CE8C827C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83" y="198884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4" name="applaus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 rIns="0" bIns="0" anchor="t">
            <a:noAutofit/>
          </a:bodyPr>
          <a:lstStyle/>
          <a:p>
            <a:pPr algn="l"/>
            <a:r>
              <a:rPr lang="en-US" sz="3200" b="1" dirty="0">
                <a:solidFill>
                  <a:srgbClr val="A26D6A"/>
                </a:solidFill>
                <a:latin typeface="+mn-lt"/>
                <a:cs typeface="Times New Roman" pitchFamily="18" charset="0"/>
              </a:rPr>
              <a:t>Summary</a:t>
            </a:r>
            <a:endParaRPr lang="ru-RU" sz="3200" b="1" dirty="0">
              <a:solidFill>
                <a:srgbClr val="A26D6A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5288" y="1125538"/>
            <a:ext cx="8616008" cy="5255790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anchor="t">
            <a:noAutofit/>
          </a:bodyPr>
          <a:lstStyle/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It is worth comparing the weights only if features are scaled</a:t>
            </a: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D4D"/>
              </a:solidFill>
            </a:endParaRPr>
          </a:p>
          <a:p>
            <a:pPr marL="342900" indent="-342900">
              <a:spcAft>
                <a:spcPts val="1800"/>
              </a:spcAft>
              <a:buClr>
                <a:srgbClr val="9CA5A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D4D4D"/>
                </a:solidFill>
              </a:rPr>
              <a:t>Estimate importance of a feature by removing it from the model</a:t>
            </a:r>
            <a:endParaRPr lang="ru-RU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3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3" name="applaus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Тема Office">
  <a:themeElements>
    <a:clrScheme name="Другая 5">
      <a:dk1>
        <a:srgbClr val="3A3A3A"/>
      </a:dk1>
      <a:lt1>
        <a:srgbClr val="E9E9E9"/>
      </a:lt1>
      <a:dk2>
        <a:srgbClr val="95373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yriad Pro+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5719289</TotalTime>
  <Words>1685</Words>
  <Application>Microsoft Macintosh PowerPoint</Application>
  <PresentationFormat>화면 슬라이드 쇼(4:3)</PresentationFormat>
  <Paragraphs>472</Paragraphs>
  <Slides>90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5" baseType="lpstr">
      <vt:lpstr>Myriad Pro</vt:lpstr>
      <vt:lpstr>Arial</vt:lpstr>
      <vt:lpstr>Calibri</vt:lpstr>
      <vt:lpstr>Cambria Math</vt:lpstr>
      <vt:lpstr>Тема Office</vt:lpstr>
      <vt:lpstr>Gradient descent and linear regression</vt:lpstr>
      <vt:lpstr>Optimization</vt:lpstr>
      <vt:lpstr>This week’s goals</vt:lpstr>
      <vt:lpstr>Loss minimization</vt:lpstr>
      <vt:lpstr>Loss minimization</vt:lpstr>
      <vt:lpstr>Loss minimization</vt:lpstr>
      <vt:lpstr>Local and Global Minima</vt:lpstr>
      <vt:lpstr>Convex Functions</vt:lpstr>
      <vt:lpstr>Convex Functions</vt:lpstr>
      <vt:lpstr>Critical Point Condition</vt:lpstr>
      <vt:lpstr>Gradient and its properties</vt:lpstr>
      <vt:lpstr>Gradient</vt:lpstr>
      <vt:lpstr>Gradient</vt:lpstr>
      <vt:lpstr>Important quality of a gradient</vt:lpstr>
      <vt:lpstr>Important quality of a gradient</vt:lpstr>
      <vt:lpstr>How can we make use of that?</vt:lpstr>
      <vt:lpstr>Conclusion</vt:lpstr>
      <vt:lpstr>Gradient Descent</vt:lpstr>
      <vt:lpstr>Idea of the gradient descent</vt:lpstr>
      <vt:lpstr>Gradient Descent: first steps</vt:lpstr>
      <vt:lpstr>Gradient Descent: first steps</vt:lpstr>
      <vt:lpstr>Gradient Descent: first steps</vt:lpstr>
      <vt:lpstr>Gradient Descent: convergence</vt:lpstr>
      <vt:lpstr>Gradient Descent</vt:lpstr>
      <vt:lpstr>Gradient Descent</vt:lpstr>
      <vt:lpstr>Local and global minima</vt:lpstr>
      <vt:lpstr>Local and global minima</vt:lpstr>
      <vt:lpstr>Local and global minima</vt:lpstr>
      <vt:lpstr>Local and global minima</vt:lpstr>
      <vt:lpstr>Local and global minima</vt:lpstr>
      <vt:lpstr>Modifications of Gradient Descent</vt:lpstr>
      <vt:lpstr>Learning rate</vt:lpstr>
      <vt:lpstr>Learning rate</vt:lpstr>
      <vt:lpstr>Learning rate</vt:lpstr>
      <vt:lpstr>Learning rate</vt:lpstr>
      <vt:lpstr>Learning rate</vt:lpstr>
      <vt:lpstr>Learning rate</vt:lpstr>
      <vt:lpstr>Features scaling</vt:lpstr>
      <vt:lpstr>Features scaling</vt:lpstr>
      <vt:lpstr>Features scaling</vt:lpstr>
      <vt:lpstr>Features scaling</vt:lpstr>
      <vt:lpstr>Other modifications</vt:lpstr>
      <vt:lpstr>Summary</vt:lpstr>
      <vt:lpstr>Linear regression</vt:lpstr>
      <vt:lpstr>Linear Regression</vt:lpstr>
      <vt:lpstr>Linear Regression</vt:lpstr>
      <vt:lpstr>Simple linear regression</vt:lpstr>
      <vt:lpstr>Linear regression with multiple variables</vt:lpstr>
      <vt:lpstr>Linear regression with multiple variables</vt:lpstr>
      <vt:lpstr>Linear regression</vt:lpstr>
      <vt:lpstr>Linear regression</vt:lpstr>
      <vt:lpstr>Linear regression</vt:lpstr>
      <vt:lpstr>Linear algebra recap</vt:lpstr>
      <vt:lpstr>Matrices</vt:lpstr>
      <vt:lpstr>Matrices</vt:lpstr>
      <vt:lpstr>Matrices</vt:lpstr>
      <vt:lpstr>Vectors</vt:lpstr>
      <vt:lpstr>Linear model: matrix multiplication</vt:lpstr>
      <vt:lpstr>Linear model: matrix multiplication</vt:lpstr>
      <vt:lpstr>Linear model: matrix form</vt:lpstr>
      <vt:lpstr>Mean Squared Error </vt:lpstr>
      <vt:lpstr>Mean Squared Error </vt:lpstr>
      <vt:lpstr>Mean Squared Error </vt:lpstr>
      <vt:lpstr>Mean Squared Error </vt:lpstr>
      <vt:lpstr>Summary</vt:lpstr>
      <vt:lpstr>Multivariate linear regression</vt:lpstr>
      <vt:lpstr>Losses in regression task</vt:lpstr>
      <vt:lpstr>Mean Squared Error</vt:lpstr>
      <vt:lpstr>Outliers and MSE</vt:lpstr>
      <vt:lpstr>PowerPoint 프레젠테이션</vt:lpstr>
      <vt:lpstr>Mean Absolute Error</vt:lpstr>
      <vt:lpstr>Outliers and MAE </vt:lpstr>
      <vt:lpstr>Outliers and MAE </vt:lpstr>
      <vt:lpstr>Huber Loss</vt:lpstr>
      <vt:lpstr>Huber Loss</vt:lpstr>
      <vt:lpstr>Mean Absolute Percentage Error</vt:lpstr>
      <vt:lpstr>Mean Absolute Percentage Error</vt:lpstr>
      <vt:lpstr>Symmetric MAPE </vt:lpstr>
      <vt:lpstr>Symmetric MAPE </vt:lpstr>
      <vt:lpstr>Summary</vt:lpstr>
      <vt:lpstr>Interpretation and feature importance</vt:lpstr>
      <vt:lpstr>Prediction of an apartment price</vt:lpstr>
      <vt:lpstr>Prediction of an apartment price</vt:lpstr>
      <vt:lpstr>Prediction of an apartment price</vt:lpstr>
      <vt:lpstr>Prediction of an apartment price</vt:lpstr>
      <vt:lpstr>Prediction of an apartment price</vt:lpstr>
      <vt:lpstr>Feature importance</vt:lpstr>
      <vt:lpstr>Feature importance</vt:lpstr>
      <vt:lpstr>Feature importance</vt:lpstr>
      <vt:lpstr>Summary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Lim, DaeKyoung</cp:lastModifiedBy>
  <cp:revision>2234</cp:revision>
  <dcterms:created xsi:type="dcterms:W3CDTF">2005-01-01T07:06:31Z</dcterms:created>
  <dcterms:modified xsi:type="dcterms:W3CDTF">2021-09-19T08:54:55Z</dcterms:modified>
</cp:coreProperties>
</file>